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9b9bcb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29b9bcb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fe6c18f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fe6c18f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29b9bc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829b9bc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29b9bcb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29b9bcb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131b95c12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131b95c12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131b95c12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131b95c12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27b1f98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27b1f98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31" name="Google Shape;231;p18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40" name="Google Shape;240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2" name="Google Shape;262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9" name="Google Shape;269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3" name="Google Shape;273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4" name="Google Shape;2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77" name="Google Shape;277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3" name="Google Shape;283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7" name="Google Shape;2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90" name="Google Shape;290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2" name="Google Shape;312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5" name="Google Shape;315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16" name="Google Shape;316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20" name="Google Shape;320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23" name="Google Shape;3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26" name="Google Shape;326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5" name="Google Shape;345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n.wikipedia.org/wiki/Event-driven_architecture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s://en.wikipedia.org/wiki/Client%E2%80%93server_model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Software_architecture" TargetMode="External"/><Relationship Id="rId4" Type="http://schemas.openxmlformats.org/officeDocument/2006/relationships/hyperlink" Target="https://www.slideshare.net/dehringer/test-driven-development-5785229" TargetMode="External"/><Relationship Id="rId5" Type="http://schemas.openxmlformats.org/officeDocument/2006/relationships/hyperlink" Target="https://youtu.be/N8NWDHgWA28" TargetMode="External"/><Relationship Id="rId6" Type="http://schemas.openxmlformats.org/officeDocument/2006/relationships/hyperlink" Target="https://www.youtube.com/watch?v=lTkL1oIMiaU" TargetMode="External"/><Relationship Id="rId7" Type="http://schemas.openxmlformats.org/officeDocument/2006/relationships/hyperlink" Target="https://towardsdatascience.com/10-common-software-architectural-patterns-in-a-nutshell-a0b47a1e9013" TargetMode="External"/><Relationship Id="rId8" Type="http://schemas.openxmlformats.org/officeDocument/2006/relationships/hyperlink" Target="https://www.youtube.com/channel/UCDhwJtVmUH3ezjKEZskXBBA/video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>
            <p:ph type="ctrTitle"/>
          </p:nvPr>
        </p:nvSpPr>
        <p:spPr>
          <a:xfrm>
            <a:off x="3453825" y="13998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SOFTWARE ARCHITECTURE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5965025" y="3214700"/>
            <a:ext cx="28812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BY:  APEKSHA JADHAV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        BAVITRA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        CHARITHA G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        PALLAVI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        SOMYA</a:t>
            </a:r>
            <a:endParaRPr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1564850" y="140375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ARCHITECTURAL STYLES AND PATTERNS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1828213" y="1791888"/>
            <a:ext cx="209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3. Pipes and filters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512" y="1249925"/>
            <a:ext cx="1814150" cy="9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/>
        </p:nvSpPr>
        <p:spPr>
          <a:xfrm>
            <a:off x="5937938" y="2090625"/>
            <a:ext cx="223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  <a:uFill>
                  <a:noFill/>
                </a:uFill>
                <a:hlinkClick r:id="rId4"/>
              </a:rPr>
              <a:t>4. Event-driven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675" y="807675"/>
            <a:ext cx="315850" cy="3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/>
        </p:nvSpPr>
        <p:spPr>
          <a:xfrm>
            <a:off x="2199350" y="4398875"/>
            <a:ext cx="1904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  <a:uFill>
                  <a:noFill/>
                </a:uFill>
                <a:hlinkClick r:id="rId6"/>
              </a:rPr>
              <a:t>5. Client-server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1012" y="2341738"/>
            <a:ext cx="2043424" cy="19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8500" y="2956621"/>
            <a:ext cx="1973336" cy="11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/>
          <p:nvPr/>
        </p:nvSpPr>
        <p:spPr>
          <a:xfrm>
            <a:off x="6180025" y="4225375"/>
            <a:ext cx="209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</a:rPr>
              <a:t>6. </a:t>
            </a:r>
            <a:r>
              <a:rPr b="1" lang="en-GB" sz="1800">
                <a:solidFill>
                  <a:srgbClr val="FF9900"/>
                </a:solidFill>
              </a:rPr>
              <a:t>Peer to peer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8900" y="1083950"/>
            <a:ext cx="31051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/>
          <p:nvPr>
            <p:ph type="title"/>
          </p:nvPr>
        </p:nvSpPr>
        <p:spPr>
          <a:xfrm>
            <a:off x="1569000" y="496550"/>
            <a:ext cx="60060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/>
                <a:ea typeface="Arial"/>
                <a:cs typeface="Arial"/>
                <a:sym typeface="Arial"/>
              </a:rPr>
              <a:t>Goals </a:t>
            </a:r>
            <a:endParaRPr sz="3600"/>
          </a:p>
        </p:txBody>
      </p:sp>
      <p:sp>
        <p:nvSpPr>
          <p:cNvPr id="428" name="Google Shape;428;p39"/>
          <p:cNvSpPr txBox="1"/>
          <p:nvPr>
            <p:ph idx="2" type="body"/>
          </p:nvPr>
        </p:nvSpPr>
        <p:spPr>
          <a:xfrm>
            <a:off x="1097925" y="1694600"/>
            <a:ext cx="7715400" cy="21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Provide a personalized experience.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Make your website responsive.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Security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Privacy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Try to address the requirements of various stakeholders.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 txBox="1"/>
          <p:nvPr/>
        </p:nvSpPr>
        <p:spPr>
          <a:xfrm>
            <a:off x="1936025" y="607050"/>
            <a:ext cx="35298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1958950" y="1326050"/>
            <a:ext cx="60477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https://en.wikipedia.org/wiki/Software_architecture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https://www.slideshare.net/dehringer/test-driven-development-5785229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https://youtu.be/N8NWDHgWA28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Architecture patterns: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https://www.youtube.com/watch?v=lTkL1oIMiaU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u="sng">
                <a:solidFill>
                  <a:schemeClr val="hlink"/>
                </a:solidFill>
                <a:hlinkClick r:id="rId7"/>
              </a:rPr>
              <a:t>https://towardsdatascience.com/10-common-software-architectural-patterns-in-a-nutshell-a0b47a1e9013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https://www.youtube.com/channel/UCDhwJtVmUH3ezjKEZskXBBA/videos</a:t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597675" y="18538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42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40" name="Google Shape;440;p4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41" name="Google Shape;441;p4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9" name="Google Shape;449;p4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52" name="Google Shape;452;p4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6" name="Google Shape;456;p4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4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9" name="Google Shape;459;p4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3" name="Google Shape;463;p4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64" name="Google Shape;464;p4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66" name="Google Shape;466;p4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4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71" name="Google Shape;471;p4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4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73" name="Google Shape;473;p4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75" name="Google Shape;475;p4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6" name="Google Shape;476;p4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7" name="Google Shape;477;p4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5" name="Google Shape;485;p4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826825" y="504675"/>
            <a:ext cx="41340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30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707225" y="1275150"/>
            <a:ext cx="62580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Nunito"/>
              <a:buChar char="●"/>
            </a:pPr>
            <a:r>
              <a:rPr lang="en-GB" sz="22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Blueprint for a system</a:t>
            </a:r>
            <a:endParaRPr sz="22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Nunito"/>
              <a:buChar char="●"/>
            </a:pPr>
            <a:r>
              <a:rPr lang="en-GB" sz="22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Establishes communication and coordination mechanism among system components</a:t>
            </a:r>
            <a:endParaRPr sz="22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Nunito"/>
              <a:buChar char="●"/>
            </a:pPr>
            <a:r>
              <a:rPr lang="en-GB" sz="22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The principles guiding its design and evolution</a:t>
            </a:r>
            <a:endParaRPr sz="22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1142700" y="447325"/>
            <a:ext cx="7038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do we need it??????</a:t>
            </a:r>
            <a:endParaRPr sz="3000"/>
          </a:p>
        </p:txBody>
      </p:sp>
      <p:sp>
        <p:nvSpPr>
          <p:cNvPr id="366" name="Google Shape;366;p31"/>
          <p:cNvSpPr txBox="1"/>
          <p:nvPr/>
        </p:nvSpPr>
        <p:spPr>
          <a:xfrm>
            <a:off x="512000" y="1381125"/>
            <a:ext cx="49374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World is increasingly dependant on software</a:t>
            </a:r>
            <a:endParaRPr sz="18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Nunito"/>
              <a:buChar char="●"/>
            </a:pPr>
            <a:r>
              <a:rPr lang="en-GB" sz="18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Reduce system complexity</a:t>
            </a:r>
            <a:endParaRPr sz="18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Distributing works to teams for developing components</a:t>
            </a:r>
            <a:endParaRPr sz="18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Integrating components</a:t>
            </a:r>
            <a:endParaRPr sz="18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Nunito"/>
              <a:buChar char="○"/>
            </a:pPr>
            <a:r>
              <a:rPr lang="en-GB" sz="18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Understanding “big picture” of the system</a:t>
            </a:r>
            <a:endParaRPr sz="1800">
              <a:solidFill>
                <a:srgbClr val="EFEFE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75" y="1273975"/>
            <a:ext cx="34080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50" y="953700"/>
            <a:ext cx="5864199" cy="3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OF AN E-COMMERCE SITE</a:t>
            </a:r>
            <a:endParaRPr/>
          </a:p>
        </p:txBody>
      </p:sp>
      <p:sp>
        <p:nvSpPr>
          <p:cNvPr id="378" name="Google Shape;378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43187" y="66490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THREE-TIER ARCHITECTURE</a:t>
            </a:r>
            <a:endParaRPr/>
          </a:p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905700" y="1537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50" y="1372013"/>
            <a:ext cx="47910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1297500" y="393750"/>
            <a:ext cx="7038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QUALITY ATTRIBUTES</a:t>
            </a:r>
            <a:endParaRPr b="1"/>
          </a:p>
        </p:txBody>
      </p:sp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1297500" y="1270175"/>
            <a:ext cx="7038900" cy="3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are </a:t>
            </a:r>
            <a:r>
              <a:rPr b="1" lang="en-GB" sz="1800" u="sng"/>
              <a:t>QUALITY ATTRIBUTES </a:t>
            </a:r>
            <a:r>
              <a:rPr b="1" lang="en-GB" sz="1800"/>
              <a:t> 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   </a:t>
            </a:r>
            <a:r>
              <a:rPr b="1" lang="en-GB" sz="1800">
                <a:solidFill>
                  <a:srgbClr val="FFFFFF"/>
                </a:solidFill>
              </a:rPr>
              <a:t> </a:t>
            </a:r>
            <a:r>
              <a:rPr lang="en-GB" sz="1800">
                <a:solidFill>
                  <a:srgbClr val="FFFFFF"/>
                </a:solidFill>
              </a:rPr>
              <a:t>A quality attribute (</a:t>
            </a:r>
            <a:r>
              <a:rPr i="1" lang="en-GB" sz="1800">
                <a:solidFill>
                  <a:srgbClr val="FFFFFF"/>
                </a:solidFill>
              </a:rPr>
              <a:t>QA</a:t>
            </a:r>
            <a:r>
              <a:rPr lang="en-GB" sz="1800">
                <a:solidFill>
                  <a:srgbClr val="FFFFFF"/>
                </a:solidFill>
              </a:rPr>
              <a:t>) is a measurable or testable property of a system that is used to indicate how well the system satisfies the needs of its stakeholders.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   It is used as a measure to be free of all the defects and risks.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   Implementation of Quality Attributes differentiates a good system from a bad one.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title"/>
          </p:nvPr>
        </p:nvSpPr>
        <p:spPr>
          <a:xfrm>
            <a:off x="1168925" y="284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QUALITY SCENARIOS</a:t>
            </a:r>
            <a:endParaRPr b="1"/>
          </a:p>
        </p:txBody>
      </p:sp>
      <p:sp>
        <p:nvSpPr>
          <p:cNvPr id="398" name="Google Shape;398;p36"/>
          <p:cNvSpPr txBox="1"/>
          <p:nvPr>
            <p:ph idx="1" type="body"/>
          </p:nvPr>
        </p:nvSpPr>
        <p:spPr>
          <a:xfrm>
            <a:off x="292925" y="1198325"/>
            <a:ext cx="8790900" cy="3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Quality scenarios define how to prevent a failure. It is a set of that can be divided into 6 attributes.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 </a:t>
            </a:r>
            <a:r>
              <a:rPr i="1" lang="en-GB" sz="1800"/>
              <a:t>Source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</a:t>
            </a:r>
            <a:r>
              <a:rPr i="1" lang="en-GB" sz="1800"/>
              <a:t>Stimulus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</a:t>
            </a:r>
            <a:r>
              <a:rPr i="1" lang="en-GB" sz="1800"/>
              <a:t>Environment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</a:t>
            </a:r>
            <a:r>
              <a:rPr i="1" lang="en-GB" sz="1800"/>
              <a:t>Artifact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- </a:t>
            </a:r>
            <a:r>
              <a:rPr i="1" lang="en-GB" sz="1800"/>
              <a:t>Response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- </a:t>
            </a:r>
            <a:r>
              <a:rPr i="1" lang="en-GB" sz="1800"/>
              <a:t>Response measure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99" name="Google Shape;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50" y="1901150"/>
            <a:ext cx="3729250" cy="1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type="title"/>
          </p:nvPr>
        </p:nvSpPr>
        <p:spPr>
          <a:xfrm>
            <a:off x="1478550" y="177925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ARCHITECTURAL STYLES AND PATTERNS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6266663" y="1193850"/>
            <a:ext cx="100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9900"/>
                </a:solidFill>
              </a:rPr>
              <a:t>2. MVC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722850" y="1193850"/>
            <a:ext cx="2368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Lato"/>
              <a:buAutoNum type="arabicPeriod"/>
            </a:pPr>
            <a:r>
              <a:rPr b="1" lang="en-GB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Layered </a:t>
            </a:r>
            <a:r>
              <a:rPr b="1" lang="en-GB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pattern</a:t>
            </a:r>
            <a:endParaRPr b="1"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625" y="2033975"/>
            <a:ext cx="3498775" cy="1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/>
          <p:nvPr/>
        </p:nvSpPr>
        <p:spPr>
          <a:xfrm>
            <a:off x="440207" y="2033981"/>
            <a:ext cx="4459500" cy="2219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Presentation layer </a:t>
            </a: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 </a:t>
            </a: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UI layer</a:t>
            </a: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Business logic layer(domain layer)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 access layer</a:t>
            </a: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( </a:t>
            </a:r>
            <a:r>
              <a:rPr b="1"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persistence layer</a:t>
            </a: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